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5" r:id="rId3"/>
    <p:sldId id="316" r:id="rId4"/>
    <p:sldId id="318" r:id="rId5"/>
    <p:sldId id="317" r:id="rId6"/>
    <p:sldId id="319" r:id="rId7"/>
    <p:sldId id="320" r:id="rId8"/>
    <p:sldId id="323" r:id="rId9"/>
    <p:sldId id="325" r:id="rId10"/>
    <p:sldId id="327" r:id="rId11"/>
    <p:sldId id="329" r:id="rId12"/>
    <p:sldId id="322" r:id="rId13"/>
  </p:sldIdLst>
  <p:sldSz cx="12239625" cy="7199313"/>
  <p:notesSz cx="6808788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2C8"/>
    <a:srgbClr val="F05A28"/>
    <a:srgbClr val="000000"/>
    <a:srgbClr val="EBEB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13"/>
    <p:restoredTop sz="94743" autoAdjust="0"/>
  </p:normalViewPr>
  <p:slideViewPr>
    <p:cSldViewPr snapToGrid="0" snapToObjects="1">
      <p:cViewPr>
        <p:scale>
          <a:sx n="100" d="100"/>
          <a:sy n="100" d="100"/>
        </p:scale>
        <p:origin x="-954" y="-120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737" y="9440646"/>
            <a:ext cx="2950475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15.07.2021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4038" y="1243013"/>
            <a:ext cx="570071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3307"/>
            <a:ext cx="544703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50475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0647"/>
            <a:ext cx="2950475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085975"/>
            <a:ext cx="12236928" cy="5113338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                             Семинар  по  вопросам </a:t>
            </a:r>
          </a:p>
          <a:p>
            <a:r>
              <a:rPr lang="ru-RU" sz="28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                             подготовки  проектов  законов (региональных  и        </a:t>
            </a:r>
          </a:p>
          <a:p>
            <a:r>
              <a:rPr lang="ru-RU" sz="28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                             федеральных), </a:t>
            </a:r>
          </a:p>
          <a:p>
            <a:r>
              <a:rPr lang="ru-RU" sz="28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                             проектов  правовых  актов  Губернатора  и  правительства   </a:t>
            </a:r>
          </a:p>
          <a:p>
            <a:r>
              <a:rPr lang="ru-RU" sz="28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                             мурманской  области</a:t>
            </a:r>
            <a:endParaRPr lang="ru-RU" sz="28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612689" y="3219450"/>
            <a:ext cx="104925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370478" y="2346083"/>
            <a:ext cx="18664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cap="all" dirty="0" smtClean="0">
                <a:solidFill>
                  <a:schemeClr val="bg1"/>
                </a:solidFill>
                <a:latin typeface="Muller Narrow ExtraBold Italic" pitchFamily="50" charset="-52"/>
                <a:cs typeface="Times New Roman" pitchFamily="18" charset="0"/>
              </a:rPr>
              <a:t>#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 Italic" pitchFamily="50" charset="-52"/>
                <a:cs typeface="Times New Roman" pitchFamily="18" charset="0"/>
              </a:rPr>
              <a:t>насевережить</a:t>
            </a:r>
            <a:endParaRPr lang="ru-RU" sz="1600" b="1" cap="all" dirty="0">
              <a:solidFill>
                <a:schemeClr val="bg1"/>
              </a:solidFill>
              <a:latin typeface="Muller Narrow ExtraBold Italic" pitchFamily="50" charset="-5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85800"/>
            <a:ext cx="12236928" cy="651351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2" name="Скругленный прямоугольник 21">
            <a:extLst>
              <a:ext uri="{FF2B5EF4-FFF2-40B4-BE49-F238E27FC236}"/>
            </a:extLst>
          </p:cNvPr>
          <p:cNvSpPr/>
          <p:nvPr/>
        </p:nvSpPr>
        <p:spPr>
          <a:xfrm>
            <a:off x="1567481" y="903506"/>
            <a:ext cx="8625766" cy="71574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Закон может быть принят Мурманской областной Думой в первом чтении и окончательной редакции без поправок</a:t>
            </a:r>
            <a:endParaRPr lang="ru-RU" sz="2000" cap="all" dirty="0" smtClean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26" name="Скругленный прямоугольник 25">
            <a:extLst>
              <a:ext uri="{FF2B5EF4-FFF2-40B4-BE49-F238E27FC236}"/>
            </a:extLst>
          </p:cNvPr>
          <p:cNvSpPr/>
          <p:nvPr/>
        </p:nvSpPr>
        <p:spPr>
          <a:xfrm>
            <a:off x="1567480" y="1990725"/>
            <a:ext cx="8625766" cy="9715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cap="all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Закон может быть принят Мурманской областной Думой в первом чтении, втором чтении без поправок и окончательной редакции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0" name="Скругленный прямоугольник 29">
            <a:extLst>
              <a:ext uri="{FF2B5EF4-FFF2-40B4-BE49-F238E27FC236}"/>
            </a:extLst>
          </p:cNvPr>
          <p:cNvSpPr/>
          <p:nvPr/>
        </p:nvSpPr>
        <p:spPr>
          <a:xfrm>
            <a:off x="1567480" y="3252817"/>
            <a:ext cx="8625766" cy="938184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Закон может быть принят Мурманской областной Думой в первом чтении, втором чтении с поправками и окончательной редакции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/>
            </a:extLst>
          </p:cNvPr>
          <p:cNvSpPr/>
          <p:nvPr/>
        </p:nvSpPr>
        <p:spPr>
          <a:xfrm>
            <a:off x="1567480" y="4410075"/>
            <a:ext cx="8625766" cy="209549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 В ходе рассмотрения законопроекта Мурманской областной Думой может быть принято решение о возврате законопроекта к предыдущему чтению, например, при рассмотрении законопроекта в третьем чтении принимается решение о возвращении законопроекта к процедуре второго чтения, после чего рассматриваются поправки к законопроекту, он заново принимается во втором чтении, затем - в окончательной редакции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61950" y="257176"/>
            <a:ext cx="109921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/>
            <a:r>
              <a:rPr lang="ru-RU" sz="2400" b="1" dirty="0" smtClean="0">
                <a:latin typeface="Muller Narrow ExtraBold" pitchFamily="50" charset="-52"/>
              </a:rPr>
              <a:t>Принятие закона</a:t>
            </a:r>
            <a:endParaRPr lang="ru-RU" sz="2400" dirty="0" smtClean="0">
              <a:latin typeface="Muller Narrow ExtraBold" pitchFamily="50" charset="-52"/>
            </a:endParaRPr>
          </a:p>
          <a:p>
            <a:pPr algn="ctr"/>
            <a:endParaRPr lang="ru-RU" b="1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85800"/>
            <a:ext cx="12236928" cy="651351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2" name="Скругленный прямоугольник 21">
            <a:extLst>
              <a:ext uri="{FF2B5EF4-FFF2-40B4-BE49-F238E27FC236}"/>
            </a:extLst>
          </p:cNvPr>
          <p:cNvSpPr/>
          <p:nvPr/>
        </p:nvSpPr>
        <p:spPr>
          <a:xfrm>
            <a:off x="1567481" y="903506"/>
            <a:ext cx="8625766" cy="71574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Нарушение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сроков</a:t>
            </a:r>
            <a:endParaRPr lang="ru-RU" sz="2000" b="1" cap="all" dirty="0" smtClean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26" name="Скругленный прямоугольник 25">
            <a:extLst>
              <a:ext uri="{FF2B5EF4-FFF2-40B4-BE49-F238E27FC236}"/>
            </a:extLst>
          </p:cNvPr>
          <p:cNvSpPr/>
          <p:nvPr/>
        </p:nvSpPr>
        <p:spPr>
          <a:xfrm>
            <a:off x="1567480" y="1990725"/>
            <a:ext cx="8625766" cy="15811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Направление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в Министерство юстиции Мурманской области вместо непосредственно поправок информации о необходимости той либо иной корректировки законопроекта без указания номеров структурных единиц законопроекта, предложений по формулировке положений законопроекта, которые необходимо  изменить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/>
            </a:extLst>
          </p:cNvPr>
          <p:cNvSpPr/>
          <p:nvPr/>
        </p:nvSpPr>
        <p:spPr>
          <a:xfrm>
            <a:off x="1567480" y="5281641"/>
            <a:ext cx="8625766" cy="785784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 Нарушение сроков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1950" y="257176"/>
            <a:ext cx="109921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 algn="just"/>
            <a:r>
              <a:rPr lang="ru-RU" sz="2400" b="1" dirty="0" smtClean="0">
                <a:latin typeface="Muller Narrow ExtraBold" pitchFamily="50" charset="-52"/>
              </a:rPr>
              <a:t>Типичные ошибки при подготовке поправок к законопроекту</a:t>
            </a:r>
            <a:endParaRPr lang="ru-RU" sz="2400" dirty="0" smtClean="0">
              <a:latin typeface="Muller Narrow ExtraBold" pitchFamily="50" charset="-52"/>
            </a:endParaRPr>
          </a:p>
          <a:p>
            <a:pPr algn="ctr"/>
            <a:endParaRPr lang="ru-RU" b="1" dirty="0">
              <a:solidFill>
                <a:srgbClr val="ED7D3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16375" y="4181475"/>
            <a:ext cx="109921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Muller Narrow ExtraBold" pitchFamily="50" charset="-52"/>
              </a:rPr>
              <a:t>Типичные ошибки при подготовке предложений о подписании либо отклонении закона  Губернатором Мурманской области</a:t>
            </a:r>
            <a:endParaRPr lang="ru-RU" sz="2400" dirty="0" smtClean="0">
              <a:latin typeface="Muller Narrow ExtraBold" pitchFamily="50" charset="-52"/>
            </a:endParaRPr>
          </a:p>
          <a:p>
            <a:pPr algn="ctr"/>
            <a:endParaRPr lang="ru-RU" b="1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2697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718517" y="2609711"/>
            <a:ext cx="9108873" cy="2749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Контактная информация: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Министерство юстиции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Мурманской области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Адрес: пр. Ленина, д.75,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г. Мурманск, 183006,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Тел. (8152) 48-62-52, факс (8152) 48-62-31, 45-28-89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ОКПО 51692651, ОГРН 1025100856990,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Muller Narrow Light" pitchFamily="50" charset="-52"/>
              </a:rPr>
              <a:t>ИНН/КПП 5190103603/519001001</a:t>
            </a:r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grpSp>
        <p:nvGrpSpPr>
          <p:cNvPr id="2" name="Группа 6"/>
          <p:cNvGrpSpPr/>
          <p:nvPr/>
        </p:nvGrpSpPr>
        <p:grpSpPr>
          <a:xfrm>
            <a:off x="8553450" y="4238625"/>
            <a:ext cx="3373789" cy="2960688"/>
            <a:chOff x="4512897" y="6233731"/>
            <a:chExt cx="2890321" cy="3464918"/>
          </a:xfrm>
        </p:grpSpPr>
        <p:grpSp>
          <p:nvGrpSpPr>
            <p:cNvPr id="3" name="Группа 7"/>
            <p:cNvGrpSpPr/>
            <p:nvPr/>
          </p:nvGrpSpPr>
          <p:grpSpPr>
            <a:xfrm>
              <a:off x="4512897" y="6233731"/>
              <a:ext cx="2890321" cy="3464918"/>
              <a:chOff x="4323936" y="3897339"/>
              <a:chExt cx="2890321" cy="3464918"/>
            </a:xfrm>
          </p:grpSpPr>
          <p:sp>
            <p:nvSpPr>
              <p:cNvPr id="11" name="Надпись 2"/>
              <p:cNvSpPr txBox="1">
                <a:spLocks noChangeArrowheads="1"/>
              </p:cNvSpPr>
              <p:nvPr/>
            </p:nvSpPr>
            <p:spPr bwMode="auto">
              <a:xfrm>
                <a:off x="4632892" y="3897339"/>
                <a:ext cx="2581365" cy="3464918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sz="1800" dirty="0">
                    <a:effectLst/>
                    <a:latin typeface="Arial"/>
                    <a:ea typeface="Calibri"/>
                    <a:cs typeface="Times New Roman"/>
                  </a:rPr>
                  <a:t> </a:t>
                </a:r>
                <a:r>
                  <a:rPr lang="en-US" sz="1800" b="1" dirty="0" smtClean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 </a:t>
                </a:r>
                <a:endParaRPr lang="ru-RU" b="1" dirty="0" smtClean="0">
                  <a:solidFill>
                    <a:schemeClr val="bg1"/>
                  </a:solidFill>
                  <a:latin typeface="Muller Narrow Light" pitchFamily="50" charset="-52"/>
                  <a:ea typeface="Calibri"/>
                  <a:cs typeface="Arial"/>
                </a:endParaRPr>
              </a:p>
              <a:p>
                <a:pPr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b="1" dirty="0" err="1" smtClean="0">
                    <a:solidFill>
                      <a:schemeClr val="bg1"/>
                    </a:solidFill>
                    <a:latin typeface="Muller Narrow Light" pitchFamily="50" charset="-52"/>
                  </a:rPr>
                  <a:t>minjust.gov-murman.ru</a:t>
                </a:r>
                <a:endParaRPr lang="ru-RU" b="1" dirty="0" smtClean="0">
                  <a:solidFill>
                    <a:schemeClr val="bg1"/>
                  </a:solidFill>
                  <a:latin typeface="Muller Narrow Light" pitchFamily="50" charset="-52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b="1" dirty="0" smtClean="0">
                    <a:solidFill>
                      <a:schemeClr val="bg1"/>
                    </a:solidFill>
                    <a:latin typeface="Muller Narrow Light" pitchFamily="50" charset="-52"/>
                    <a:ea typeface="Calibri"/>
                    <a:cs typeface="Arial"/>
                  </a:rPr>
                  <a:t>@</a:t>
                </a:r>
                <a:r>
                  <a:rPr lang="en-US" sz="1800" b="1" dirty="0" smtClean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_minjust_51</a:t>
                </a:r>
                <a:endParaRPr lang="ru-RU" sz="1100" dirty="0" smtClean="0">
                  <a:solidFill>
                    <a:schemeClr val="bg1"/>
                  </a:solidFill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ru-RU" sz="1800" b="1" dirty="0" smtClean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  </a:t>
                </a:r>
                <a:r>
                  <a:rPr lang="en-US" sz="1800" b="1" dirty="0" smtClean="0">
                    <a:solidFill>
                      <a:schemeClr val="bg1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vk.com/minjust51</a:t>
                </a:r>
                <a:endParaRPr lang="ru-RU" sz="1100" dirty="0" smtClean="0">
                  <a:solidFill>
                    <a:schemeClr val="bg1"/>
                  </a:solidFill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  <a:p>
                <a:pPr algn="just">
                  <a:lnSpc>
                    <a:spcPct val="115000"/>
                  </a:lnSpc>
                  <a:spcAft>
                    <a:spcPts val="600"/>
                  </a:spcAft>
                </a:pPr>
                <a:r>
                  <a:rPr lang="en-US" sz="1600" b="1" dirty="0">
                    <a:solidFill>
                      <a:srgbClr val="5F497A"/>
                    </a:solidFill>
                    <a:effectLst/>
                    <a:latin typeface="Muller Narrow Light" pitchFamily="50" charset="-52"/>
                    <a:ea typeface="Calibri"/>
                    <a:cs typeface="Arial"/>
                  </a:rPr>
                  <a:t> </a:t>
                </a:r>
                <a:endParaRPr lang="ru-RU" sz="1100" dirty="0">
                  <a:effectLst/>
                  <a:latin typeface="Muller Narrow Light" pitchFamily="50" charset="-52"/>
                  <a:ea typeface="Calibri"/>
                  <a:cs typeface="Times New Roman"/>
                </a:endParaRPr>
              </a:p>
            </p:txBody>
          </p:sp>
          <p:pic>
            <p:nvPicPr>
              <p:cNvPr id="13" name="Рисунок 12" descr="H:\02_Управление БРиБП\21_ОТКРЫТЫЙ БЮДЖЕТ\2019\ФИНАНСОВАЯ ГРАМОТНОСТЬ\Материалы\image.jpg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="" xmlns:a14="http://schemas.microsoft.com/office/drawing/2010/main">
                      <a14:imgLayer r:embed="">
                        <a14:imgEffect>
                          <a14:backgroundRemoval t="1471" b="48382" l="1324" r="48088">
                            <a14:foregroundMark x1="13382" y1="21324" x2="21912" y2="28676"/>
                            <a14:foregroundMark x1="27647" y1="29118" x2="37647" y2="19265"/>
                            <a14:foregroundMark x1="25147" y1="17206" x2="25147" y2="26618"/>
                            <a14:foregroundMark x1="10735" y1="17941" x2="15441" y2="24412"/>
                            <a14:foregroundMark x1="32353" y1="27794" x2="37500" y2="33088"/>
                            <a14:foregroundMark x1="37500" y1="30294" x2="40147" y2="3382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 l="1437" t="1513" r="51816" b="51512"/>
              <a:stretch/>
            </p:blipFill>
            <p:spPr bwMode="auto">
              <a:xfrm>
                <a:off x="4323936" y="5218918"/>
                <a:ext cx="302780" cy="501587"/>
              </a:xfrm>
              <a:prstGeom prst="rect">
                <a:avLst/>
              </a:prstGeom>
              <a:noFill/>
              <a:ln>
                <a:noFill/>
              </a:ln>
              <a:extLst>
                <a:ext uri="{53640926-AAD7-44D8-BBD7-CCE9431645EC}">
                  <a14:shadowObscured xmlns="" xmlns:a14="http://schemas.microsoft.com/office/drawing/2010/main"/>
                </a:ext>
              </a:extLst>
            </p:spPr>
          </p:pic>
        </p:grpSp>
        <p:pic>
          <p:nvPicPr>
            <p:cNvPr id="9" name="Picture 6" descr="ÐÐ°ÑÑÐ¸Ð½ÐºÐ¸ Ð¿Ð¾ Ð·Ð°Ð¿ÑÐ¾ÑÑ ÐÐÐ¡Ð¢ÐÐÐ ÐÐ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backgroundRemoval t="0" b="100000" l="21806" r="78889">
                          <a14:foregroundMark x1="33889" y1="16870" x2="28472" y2="53790"/>
                          <a14:foregroundMark x1="29444" y1="26650" x2="28889" y2="69438"/>
                          <a14:foregroundMark x1="29444" y1="73594" x2="34583" y2="87042"/>
                          <a14:foregroundMark x1="37778" y1="88264" x2="64028" y2="88264"/>
                          <a14:foregroundMark x1="66667" y1="85575" x2="72083" y2="69682"/>
                          <a14:foregroundMark x1="71528" y1="67482" x2="71528" y2="22983"/>
                          <a14:foregroundMark x1="70556" y1="26895" x2="62778" y2="11736"/>
                          <a14:foregroundMark x1="62917" y1="13203" x2="33333" y2="15159"/>
                          <a14:foregroundMark x1="63472" y1="26895" x2="63333" y2="31785"/>
                          <a14:foregroundMark x1="45694" y1="38142" x2="40000" y2="48900"/>
                          <a14:foregroundMark x1="41528" y1="60880" x2="47778" y2="70905"/>
                          <a14:foregroundMark x1="53194" y1="70660" x2="60417" y2="60636"/>
                          <a14:foregroundMark x1="52083" y1="35697" x2="60556" y2="4596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1650" r="21204"/>
            <a:stretch/>
          </p:blipFill>
          <p:spPr bwMode="auto">
            <a:xfrm>
              <a:off x="4512898" y="7151419"/>
              <a:ext cx="308956" cy="40389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6" name="Рисунок 15" descr="5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3449" y="4631200"/>
            <a:ext cx="360635" cy="391567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0220325" y="6519741"/>
            <a:ext cx="186645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cap="all" dirty="0" smtClean="0">
                <a:solidFill>
                  <a:schemeClr val="bg1"/>
                </a:solidFill>
                <a:latin typeface="Muller Narrow ExtraBold Italic" pitchFamily="50" charset="-52"/>
                <a:cs typeface="Times New Roman" pitchFamily="18" charset="0"/>
              </a:rPr>
              <a:t>#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 Italic" pitchFamily="50" charset="-52"/>
                <a:cs typeface="Times New Roman" pitchFamily="18" charset="0"/>
              </a:rPr>
              <a:t>насевережить</a:t>
            </a:r>
            <a:endParaRPr lang="ru-RU" sz="1600" b="1" cap="all" dirty="0">
              <a:solidFill>
                <a:schemeClr val="bg1"/>
              </a:solidFill>
              <a:latin typeface="Muller Narrow ExtraBold Italic" pitchFamily="50" charset="-5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85799"/>
            <a:ext cx="12236928" cy="651351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2" name="Скругленный прямоугольник 21">
            <a:extLst>
              <a:ext uri="{FF2B5EF4-FFF2-40B4-BE49-F238E27FC236}"/>
            </a:extLst>
          </p:cNvPr>
          <p:cNvSpPr/>
          <p:nvPr/>
        </p:nvSpPr>
        <p:spPr>
          <a:xfrm>
            <a:off x="1729405" y="903507"/>
            <a:ext cx="8625766" cy="50476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Разработка законопроекта</a:t>
            </a:r>
          </a:p>
        </p:txBody>
      </p:sp>
      <p:sp>
        <p:nvSpPr>
          <p:cNvPr id="26" name="Скругленный прямоугольник 25">
            <a:extLst>
              <a:ext uri="{FF2B5EF4-FFF2-40B4-BE49-F238E27FC236}"/>
            </a:extLst>
          </p:cNvPr>
          <p:cNvSpPr/>
          <p:nvPr/>
        </p:nvSpPr>
        <p:spPr>
          <a:xfrm>
            <a:off x="1729405" y="1743076"/>
            <a:ext cx="8625766" cy="4762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Согласование законопроекта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0" name="Скругленный прямоугольник 29">
            <a:extLst>
              <a:ext uri="{FF2B5EF4-FFF2-40B4-BE49-F238E27FC236}"/>
            </a:extLst>
          </p:cNvPr>
          <p:cNvSpPr/>
          <p:nvPr/>
        </p:nvSpPr>
        <p:spPr>
          <a:xfrm>
            <a:off x="1729405" y="2576542"/>
            <a:ext cx="8625766" cy="538134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Рассмотрение законопроекта на заседании Комиссии по законопроектной деятельности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/>
            </a:extLst>
          </p:cNvPr>
          <p:cNvSpPr/>
          <p:nvPr/>
        </p:nvSpPr>
        <p:spPr>
          <a:xfrm>
            <a:off x="1729405" y="3500466"/>
            <a:ext cx="8625766" cy="652433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Внесение законопроекта в Мурманскую областную Думу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/>
            </a:extLst>
          </p:cNvPr>
          <p:cNvSpPr/>
          <p:nvPr/>
        </p:nvSpPr>
        <p:spPr>
          <a:xfrm>
            <a:off x="1729405" y="4583920"/>
            <a:ext cx="8625766" cy="528609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Принятие закона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1" name="Скругленный прямоугольник 30">
            <a:extLst>
              <a:ext uri="{FF2B5EF4-FFF2-40B4-BE49-F238E27FC236}"/>
            </a:extLst>
          </p:cNvPr>
          <p:cNvSpPr/>
          <p:nvPr/>
        </p:nvSpPr>
        <p:spPr>
          <a:xfrm>
            <a:off x="1729405" y="5372157"/>
            <a:ext cx="8625766" cy="67621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Подписание закона Губернатором Мурманской области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2" name="Скругленный прямоугольник 31">
            <a:extLst>
              <a:ext uri="{FF2B5EF4-FFF2-40B4-BE49-F238E27FC236}"/>
            </a:extLst>
          </p:cNvPr>
          <p:cNvSpPr/>
          <p:nvPr/>
        </p:nvSpPr>
        <p:spPr>
          <a:xfrm>
            <a:off x="1729405" y="6426258"/>
            <a:ext cx="8625766" cy="641292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Регистрация  и официальное опубликование закона</a:t>
            </a:r>
            <a:endParaRPr lang="ru-RU" sz="20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5" name="Стрелка вниз 34"/>
          <p:cNvSpPr/>
          <p:nvPr/>
        </p:nvSpPr>
        <p:spPr>
          <a:xfrm>
            <a:off x="5724525" y="1408275"/>
            <a:ext cx="228600" cy="334801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низ 35"/>
          <p:cNvSpPr/>
          <p:nvPr/>
        </p:nvSpPr>
        <p:spPr>
          <a:xfrm>
            <a:off x="5724525" y="2241740"/>
            <a:ext cx="228600" cy="334801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Стрелка вниз 36"/>
          <p:cNvSpPr/>
          <p:nvPr/>
        </p:nvSpPr>
        <p:spPr>
          <a:xfrm>
            <a:off x="5724525" y="3114676"/>
            <a:ext cx="228600" cy="385791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Стрелка вниз 40"/>
          <p:cNvSpPr/>
          <p:nvPr/>
        </p:nvSpPr>
        <p:spPr>
          <a:xfrm>
            <a:off x="5724525" y="4152899"/>
            <a:ext cx="228600" cy="431021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Стрелка вниз 41"/>
          <p:cNvSpPr/>
          <p:nvPr/>
        </p:nvSpPr>
        <p:spPr>
          <a:xfrm>
            <a:off x="5724525" y="5112530"/>
            <a:ext cx="228600" cy="259628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Стрелка вниз 42"/>
          <p:cNvSpPr/>
          <p:nvPr/>
        </p:nvSpPr>
        <p:spPr>
          <a:xfrm>
            <a:off x="5724525" y="6048374"/>
            <a:ext cx="228600" cy="385791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61950" y="257176"/>
            <a:ext cx="109921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/>
            <a:r>
              <a:rPr lang="ru-RU" sz="2400" b="1" dirty="0" smtClean="0">
                <a:latin typeface="Muller Narrow ExtraBold" pitchFamily="50" charset="-52"/>
              </a:rPr>
              <a:t>Реализация законодательной инициативы регионального уровня</a:t>
            </a:r>
            <a:endParaRPr lang="ru-RU" sz="2400" dirty="0" smtClean="0">
              <a:latin typeface="Muller Narrow ExtraBold" pitchFamily="50" charset="-52"/>
            </a:endParaRPr>
          </a:p>
          <a:p>
            <a:pPr algn="ctr"/>
            <a:endParaRPr lang="ru-RU" b="1" dirty="0">
              <a:solidFill>
                <a:srgbClr val="ED7D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63960"/>
            <a:ext cx="12236928" cy="653535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838199"/>
            <a:ext cx="1171575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Muller Narrow Light" pitchFamily="50" charset="-52"/>
                <a:ea typeface="Times New Roman" pitchFamily="18" charset="0"/>
                <a:cs typeface="Times New Roman" pitchFamily="18" charset="0"/>
              </a:rPr>
              <a:t>1. Несоблюдение сроков разработки законопроектов и обязательных процедур, установленных федеральным законодательством и региональным законодательством</a:t>
            </a:r>
            <a:endParaRPr lang="ru-RU" sz="20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Muller Narrow Light" pitchFamily="50" charset="-52"/>
            </a:endParaRP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Пункт 2 статьи 3 Федерального закона от 06.10.1999 № 184-ФЗ 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«Об общих принципах организации законодательных (представительных) и исполнительных органов государственной власти субъектов Российской Федерации»</a:t>
            </a:r>
          </a:p>
          <a:p>
            <a:pPr algn="just"/>
            <a:endParaRPr lang="ru-RU" sz="2000" dirty="0" smtClean="0">
              <a:latin typeface="Muller Narrow ExtraBold" pitchFamily="50" charset="-52"/>
            </a:endParaRPr>
          </a:p>
          <a:p>
            <a:pPr algn="just"/>
            <a:endParaRPr lang="ru-RU" dirty="0" smtClean="0">
              <a:latin typeface="Muller Narrow ExtraBold" pitchFamily="50" charset="-52"/>
            </a:endParaRPr>
          </a:p>
          <a:p>
            <a:pPr algn="just"/>
            <a:r>
              <a:rPr lang="ru-RU" dirty="0" smtClean="0">
                <a:latin typeface="Muller Narrow Light" pitchFamily="50" charset="-52"/>
                <a:cs typeface="Times New Roman" pitchFamily="18" charset="0"/>
              </a:rPr>
              <a:t>2. Субъекты Российской Федерации вправе осуществлять собственное правовое регулирование по предметам совместного ведения до принятия федеральных законов. После принятия соответствующего федерального закона законы и иные нормативные правовые акты субъектов Российской Федерации подлежат приведению в соответствие с данным федеральным законом </a:t>
            </a:r>
            <a:r>
              <a:rPr lang="ru-RU" b="1" dirty="0" smtClean="0">
                <a:latin typeface="Muller Narrow Light" pitchFamily="50" charset="-52"/>
                <a:cs typeface="Times New Roman" pitchFamily="18" charset="0"/>
              </a:rPr>
              <a:t>в течение трех месяцев</a:t>
            </a:r>
            <a:r>
              <a:rPr lang="ru-RU" dirty="0" smtClean="0">
                <a:latin typeface="Muller Narrow Light" pitchFamily="50" charset="-52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latin typeface="Muller Narrow ExtraBold" pitchFamily="50" charset="-52"/>
              </a:rPr>
              <a:t> 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Раздел 5 Регламента Правительства Мурманской области и иных исполнительных органов государственной власти Мурманской области, утвержденный постановлением Правительства Мурманской области от 30.01.2014 № 32-ПП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 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План законопроектной деятельности Правительства Мурманской области на очередной год</a:t>
            </a:r>
          </a:p>
          <a:p>
            <a:endParaRPr lang="ru-RU" dirty="0" smtClean="0">
              <a:latin typeface="Muller Narrow ExtraBold" pitchFamily="50" charset="-52"/>
            </a:endParaRPr>
          </a:p>
          <a:p>
            <a:pPr marL="342900" indent="-342900">
              <a:buAutoNum type="arabicPeriod"/>
            </a:pPr>
            <a:endParaRPr lang="ru-RU" dirty="0" smtClean="0">
              <a:latin typeface="Muller Narrow ExtraBold" pitchFamily="50" charset="-52"/>
              <a:ea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/>
          </a:p>
        </p:txBody>
      </p:sp>
      <p:sp>
        <p:nvSpPr>
          <p:cNvPr id="23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 rot="10800000" flipV="1">
            <a:off x="-2" y="171517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ea typeface="Times New Roman" pitchFamily="18" charset="0"/>
                <a:cs typeface="Arial" pitchFamily="34" charset="0"/>
              </a:rPr>
              <a:t>Типичные ошибки при разработке и согласовании законопроекта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85800"/>
            <a:ext cx="12236928" cy="6513513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180975"/>
            <a:ext cx="1171575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2. </a:t>
            </a:r>
            <a:r>
              <a:rPr lang="ru-RU" sz="2000" dirty="0" err="1" smtClean="0">
                <a:latin typeface="Muller Narrow Light" pitchFamily="50" charset="-52"/>
                <a:cs typeface="Times New Roman" pitchFamily="18" charset="0"/>
              </a:rPr>
              <a:t>Неразмещение</a:t>
            </a:r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 законопроекта на сайте ИОГВ МО в целях обеспечения возможности осуществления общественного контроля и проведения независимой антикоррупционной экспертизы законопроекта</a:t>
            </a:r>
          </a:p>
          <a:p>
            <a:r>
              <a:rPr lang="ru-RU" sz="2000" dirty="0" smtClean="0"/>
              <a:t> 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Статья 1  Закона Мурманской области от 14.11.2014 № 1781-01-ЗМО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 «О дополнительных мерах обеспечения общественного контроля»</a:t>
            </a:r>
          </a:p>
          <a:p>
            <a:pPr algn="ctr"/>
            <a:r>
              <a:rPr lang="ru-RU" sz="2000" b="1" dirty="0" smtClean="0">
                <a:latin typeface="Muller Narrow Light" pitchFamily="50" charset="-52"/>
              </a:rPr>
              <a:t> </a:t>
            </a:r>
            <a:endParaRPr lang="ru-RU" sz="2000" dirty="0" smtClean="0">
              <a:latin typeface="Muller Narrow Light" pitchFamily="50" charset="-52"/>
            </a:endParaRPr>
          </a:p>
          <a:p>
            <a:pPr algn="just">
              <a:buAutoNum type="arabicPeriod"/>
            </a:pPr>
            <a:r>
              <a:rPr lang="ru-RU" dirty="0" smtClean="0">
                <a:latin typeface="Muller Narrow Light" pitchFamily="50" charset="-52"/>
                <a:cs typeface="Times New Roman" pitchFamily="18" charset="0"/>
              </a:rPr>
              <a:t> Установить, что дополнительно к мерам обеспечения общественного контроля, определенным Федеральным законом от 21.07.2014 № 212-ФЗ «Об основах общественного контроля в Российской Федерации», органы государственной власти Мурманской области и государственные областные организации Мурманской области:</a:t>
            </a:r>
          </a:p>
          <a:p>
            <a:pPr algn="just"/>
            <a:r>
              <a:rPr lang="ru-RU" dirty="0" smtClean="0">
                <a:latin typeface="Muller Narrow Light" pitchFamily="50" charset="-52"/>
                <a:cs typeface="Times New Roman" pitchFamily="18" charset="0"/>
              </a:rPr>
              <a:t>3) размещают на своих официальных сайтах в информационно-телекоммуникационной сети «Интернет»:</a:t>
            </a:r>
          </a:p>
          <a:p>
            <a:pPr algn="just"/>
            <a:r>
              <a:rPr lang="ru-RU" dirty="0" smtClean="0">
                <a:latin typeface="Muller Narrow Light" pitchFamily="50" charset="-52"/>
                <a:cs typeface="Times New Roman" pitchFamily="18" charset="0"/>
              </a:rPr>
              <a:t>проекты разработанных ими нормативных правовых актов Мурманской области, информацию о других проектах своих решений;</a:t>
            </a:r>
          </a:p>
          <a:p>
            <a:r>
              <a:rPr lang="ru-RU" sz="2000" b="1" dirty="0" smtClean="0">
                <a:latin typeface="Muller Narrow ExtraBold" pitchFamily="50" charset="-52"/>
              </a:rPr>
              <a:t> </a:t>
            </a:r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-2" y="171516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ea typeface="Times New Roman" pitchFamily="18" charset="0"/>
                <a:cs typeface="Arial" pitchFamily="34" charset="0"/>
              </a:rPr>
              <a:t>Типичные ошибки при разработке и согласовании законопроекта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633182"/>
            <a:ext cx="12236928" cy="65661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381000"/>
            <a:ext cx="1171575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latin typeface="Muller Narrow Light" pitchFamily="50" charset="-52"/>
              <a:cs typeface="Times New Roman" pitchFamily="18" charset="0"/>
            </a:endParaRPr>
          </a:p>
          <a:p>
            <a:endParaRPr lang="ru-RU" sz="2400" b="1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3. Отсутствие в пояснительной записке к законопроекту информации о соответствии законопроекта требованиям антимонопольного законодательства (в отношении всех законопроектов)</a:t>
            </a:r>
          </a:p>
          <a:p>
            <a:pPr algn="just"/>
            <a:endParaRPr lang="ru-RU" sz="2400" dirty="0" smtClean="0">
              <a:latin typeface="Muller Narrow ExtraBold" pitchFamily="50" charset="-52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4. Отсутствие в пояснительной записке к законопроекту, предусматривающему наделение ОМСУ отдельными государственными полномочиями Мурманской области, информации:</a:t>
            </a: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- о результатах предварительного изучения и оценки ОМСУ решения о передаче отдельных государственных полномочий Мурманской области, предоставляемых в связи с этим объемов субвенций и материальных средств, возможности осуществления ОМСУ передаваемых государственных полномочий надлежащим образом;</a:t>
            </a: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- о сроках и формах обучения муниципальных служащих, сроках разработки и направления в органы местного самоуправления типовых муниципальных правовых актов.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 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Подпункт 3 пункта 5.8 Регламента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>
              <a:latin typeface="Muller Narrow ExtraBold" pitchFamily="50" charset="-52"/>
            </a:endParaRPr>
          </a:p>
          <a:p>
            <a:endParaRPr lang="ru-RU" sz="2000" b="1" dirty="0" smtClean="0">
              <a:latin typeface="Muller Narrow ExtraBold" pitchFamily="50" charset="-52"/>
            </a:endParaRPr>
          </a:p>
          <a:p>
            <a:endParaRPr lang="ru-RU" sz="2000" b="1" dirty="0" smtClean="0">
              <a:latin typeface="Muller Narrow ExtraBold" pitchFamily="50" charset="-52"/>
            </a:endParaRPr>
          </a:p>
          <a:p>
            <a:endParaRPr lang="ru-RU" sz="2000" b="1" dirty="0" smtClean="0">
              <a:latin typeface="Muller Narrow ExtraBold" pitchFamily="50" charset="-52"/>
            </a:endParaRPr>
          </a:p>
        </p:txBody>
      </p:sp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 rot="10800000" flipV="1">
            <a:off x="-2" y="171516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ea typeface="Times New Roman" pitchFamily="18" charset="0"/>
                <a:cs typeface="Arial" pitchFamily="34" charset="0"/>
              </a:rPr>
              <a:t>Типичные ошибки при разработке и согласовании законопроекта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1" y="586953"/>
            <a:ext cx="12239624" cy="661236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838199"/>
            <a:ext cx="11715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Muller Narrow ExtraBold" pitchFamily="50" charset="-52"/>
              </a:rPr>
              <a:t> 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7174" y="838199"/>
            <a:ext cx="11839575" cy="62388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 smtClean="0">
                <a:latin typeface="Muller Narrow Light" pitchFamily="50" charset="-52"/>
                <a:cs typeface="Times New Roman" pitchFamily="18" charset="0"/>
              </a:rPr>
              <a:t>5.8. </a:t>
            </a:r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Согласование законопроекта оформляется путем визирования листа согласования, форма которого устанавливается Инструкцией по делопроизводству, утверждаемой Правительством.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Законопроект направляется на согласование с сопроводительным письмом.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К письму прикладываются:</a:t>
            </a:r>
          </a:p>
          <a:p>
            <a:pPr algn="just"/>
            <a:r>
              <a:rPr lang="ru-RU" sz="2600" b="1" dirty="0" smtClean="0">
                <a:latin typeface="Muller Narrow Light" pitchFamily="50" charset="-52"/>
                <a:cs typeface="Times New Roman" pitchFamily="18" charset="0"/>
              </a:rPr>
              <a:t>3) пояснительная записка к законопроекту, содержащая: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обоснование необходимости принятия законопроекта;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развернутую характеристику законопроекта;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цели и основные положения законопроекта;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прогнозы социально-экономических, финансовых и иных последствий реализации законопроекта;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сведения о государственной программе Мурманской области, для реализации которой принимается законопроект либо к сфере реализации которой он относится, или сведения об отсутствии влияния законопроекта на достижение целей государственных программ Мурманской области (для проектов законов Мурманской области);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оценку соответствия законопроекта требованиям антимонопольного законодательства.</a:t>
            </a:r>
          </a:p>
          <a:p>
            <a:pPr algn="just"/>
            <a:r>
              <a:rPr lang="ru-RU" sz="2600" b="1" dirty="0" smtClean="0">
                <a:latin typeface="Muller Narrow Light" pitchFamily="50" charset="-52"/>
                <a:cs typeface="Times New Roman" pitchFamily="18" charset="0"/>
              </a:rPr>
              <a:t>В пояснительной записке к законопроекту, предусматривающему наделение органов местного самоуправления отдельными государственными полномочиями Мурманской области, дополнительно указываются: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результаты предварительного изучения и оценки органами местного самоуправления решения о передаче отдельных государственных полномочий Мурманской области, предоставляемых в связи с этим объемов субвенций и материальных средств, возможности осуществления органами местного самоуправления передаваемых государственных полномочий надлежащим образом;</a:t>
            </a:r>
          </a:p>
          <a:p>
            <a:pPr algn="just"/>
            <a:r>
              <a:rPr lang="ru-RU" sz="2600" dirty="0" smtClean="0">
                <a:latin typeface="Muller Narrow Light" pitchFamily="50" charset="-52"/>
                <a:cs typeface="Times New Roman" pitchFamily="18" charset="0"/>
              </a:rPr>
              <a:t>- сроки и формы обучения муниципальных служащих, сроки разработки и направления в органы местного самоуправления типовых муниципальных правовых актов.</a:t>
            </a:r>
          </a:p>
          <a:p>
            <a:pPr algn="l"/>
            <a:endParaRPr lang="ru-RU" dirty="0">
              <a:latin typeface="Muller Narrow Light" pitchFamily="50" charset="-52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 rot="10800000" flipV="1">
            <a:off x="-3" y="125287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ea typeface="Times New Roman" pitchFamily="18" charset="0"/>
                <a:cs typeface="Arial" pitchFamily="34" charset="0"/>
              </a:rPr>
              <a:t>Типичные ошибки при разработке и согласовании законопроекта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586953"/>
            <a:ext cx="12236928" cy="661236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695325"/>
            <a:ext cx="11715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5. Направление законопроекта на согласование в ИОГВ МО без сопроводительного письма</a:t>
            </a:r>
          </a:p>
          <a:p>
            <a:pPr algn="just"/>
            <a:endParaRPr lang="ru-RU" sz="20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6. Нарушение ИОГВ МО сроков рассмотрения законопроектов, поступивших на согласование</a:t>
            </a:r>
          </a:p>
          <a:p>
            <a:pPr algn="just"/>
            <a:endParaRPr lang="ru-RU" sz="2000" dirty="0" smtClean="0">
              <a:latin typeface="Muller Narrow Light" pitchFamily="50" charset="-52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7. Подготовка сопроводительного письма в Мурманскую областную Думу за подписью </a:t>
            </a:r>
            <a:r>
              <a:rPr lang="ru-RU" sz="2000" dirty="0" err="1" smtClean="0">
                <a:latin typeface="Muller Narrow Light" pitchFamily="50" charset="-52"/>
                <a:cs typeface="Times New Roman" pitchFamily="18" charset="0"/>
              </a:rPr>
              <a:t>врио</a:t>
            </a:r>
            <a:r>
              <a:rPr lang="ru-RU" sz="2000" dirty="0" smtClean="0">
                <a:latin typeface="Muller Narrow Light" pitchFamily="50" charset="-52"/>
                <a:cs typeface="Times New Roman" pitchFamily="18" charset="0"/>
              </a:rPr>
              <a:t> Губернатора Мурманской области</a:t>
            </a:r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-3" y="125287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ea typeface="Times New Roman" pitchFamily="18" charset="0"/>
                <a:cs typeface="Arial" pitchFamily="34" charset="0"/>
              </a:rPr>
              <a:t>Типичные ошибки при разработке и согласовании законопроекта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586953"/>
            <a:ext cx="12236928" cy="661236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20" name="TextBox 19"/>
          <p:cNvSpPr txBox="1"/>
          <p:nvPr/>
        </p:nvSpPr>
        <p:spPr>
          <a:xfrm>
            <a:off x="381000" y="695325"/>
            <a:ext cx="1171575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Muller Narrow Light" pitchFamily="50" charset="-52"/>
              </a:rPr>
              <a:t>Закон Мурманской области от 06.12.2019 № 2435-01-ЗМО «Об оценке эффективности налоговых расходов Мурманской области</a:t>
            </a:r>
            <a:r>
              <a:rPr lang="ru-RU" sz="2000" dirty="0" smtClean="0">
                <a:latin typeface="Muller Narrow Light" pitchFamily="50" charset="-52"/>
              </a:rPr>
              <a:t>»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 </a:t>
            </a:r>
            <a:r>
              <a:rPr lang="ru-RU" sz="2000" dirty="0" smtClean="0">
                <a:latin typeface="Muller Narrow Light" pitchFamily="50" charset="-52"/>
              </a:rPr>
              <a:t>и </a:t>
            </a: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постановление Правительства Мурманской области от 03.12.2019 № 554-ПП «Об утверждении Порядка оценки налоговых расходов Мурманской области и формирования перечня налоговых расходов Мурманской области»</a:t>
            </a: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 </a:t>
            </a:r>
          </a:p>
          <a:p>
            <a:pPr algn="just"/>
            <a:endParaRPr lang="ru-RU" sz="2000" dirty="0" smtClean="0">
              <a:latin typeface="Muller Narrow Light" pitchFamily="50" charset="-52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Закон Мурманской области от 11.07.2008 № 996-01-ЗМО «Об Общественной палате Мурманской области»</a:t>
            </a:r>
          </a:p>
          <a:p>
            <a:pPr algn="just"/>
            <a:r>
              <a:rPr lang="ru-RU" sz="2000" b="1" dirty="0" smtClean="0">
                <a:latin typeface="Muller Narrow Light" pitchFamily="50" charset="-52"/>
              </a:rPr>
              <a:t> </a:t>
            </a:r>
            <a:endParaRPr lang="ru-RU" sz="2000" dirty="0" smtClean="0">
              <a:latin typeface="Muller Narrow Light" pitchFamily="50" charset="-52"/>
            </a:endParaRPr>
          </a:p>
          <a:p>
            <a:pPr algn="just"/>
            <a:endParaRPr lang="ru-RU" sz="2000" dirty="0" smtClean="0">
              <a:latin typeface="Muller Narrow Light" pitchFamily="50" charset="-52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Закон Мурманской области от 14.11.2014 № 1785-01-ЗМО «Об оценке регулирующего воздействия проектов нормативных правовых актов Мурманской области, проектов муниципальных нормативных правовых актов и экспертизе нормативных правовых актов Мурманской области, муниципальных нормативных правовых актов»</a:t>
            </a:r>
          </a:p>
          <a:p>
            <a:pPr algn="ctr"/>
            <a:r>
              <a:rPr lang="ru-RU" sz="2000" dirty="0" smtClean="0">
                <a:latin typeface="Muller Narrow Light" pitchFamily="50" charset="-52"/>
              </a:rPr>
              <a:t> и </a:t>
            </a: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постановление Правительства Мурманской области от 23.10.2013 № 617-ПП «Об оценке и экспертизе регулирующего воздействия нормативных правовых актов Мурманской области»</a:t>
            </a:r>
          </a:p>
          <a:p>
            <a:pPr algn="just"/>
            <a:r>
              <a:rPr lang="ru-RU" sz="2000" b="1" dirty="0" smtClean="0">
                <a:latin typeface="Muller Narrow Light" pitchFamily="50" charset="-52"/>
              </a:rPr>
              <a:t> </a:t>
            </a:r>
            <a:endParaRPr lang="ru-RU" sz="2000" dirty="0" smtClean="0">
              <a:latin typeface="Muller Narrow Light" pitchFamily="50" charset="-52"/>
            </a:endParaRPr>
          </a:p>
          <a:p>
            <a:pPr algn="just"/>
            <a:endParaRPr lang="ru-RU" sz="2000" dirty="0" smtClean="0">
              <a:latin typeface="Muller Narrow Light" pitchFamily="50" charset="-52"/>
            </a:endParaRPr>
          </a:p>
          <a:p>
            <a:pPr algn="just"/>
            <a:r>
              <a:rPr lang="ru-RU" sz="2000" dirty="0" smtClean="0">
                <a:latin typeface="Muller Narrow Light" pitchFamily="50" charset="-52"/>
              </a:rPr>
              <a:t>Закон Мурманской области от 30.06.2021 № 2658-01-ЗМО «О порядке установления и оценки применения обязательных требований, устанавливаемых нормативными правовыми актами Мурманской области»</a:t>
            </a:r>
          </a:p>
          <a:p>
            <a:pPr algn="just"/>
            <a:endParaRPr lang="ru-RU" sz="2400" b="1" dirty="0" smtClean="0">
              <a:latin typeface="Muller Narrow Light" pitchFamily="50" charset="-52"/>
              <a:cs typeface="Times New Roman" pitchFamily="18" charset="0"/>
            </a:endParaRPr>
          </a:p>
        </p:txBody>
      </p:sp>
      <p:sp>
        <p:nvSpPr>
          <p:cNvPr id="4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rot="10800000" flipV="1">
            <a:off x="-3" y="125287"/>
            <a:ext cx="12239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9906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cs typeface="Arial" pitchFamily="34" charset="0"/>
              </a:rPr>
              <a:t>Обязательные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uller Narrow ExtraBold" pitchFamily="50" charset="-52"/>
                <a:cs typeface="Arial" pitchFamily="34" charset="0"/>
              </a:rPr>
              <a:t> процедуры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uller Narrow ExtraBold" pitchFamily="50" charset="-5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0" y="771525"/>
            <a:ext cx="12236928" cy="64277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35" name="Стрелка вниз 34"/>
          <p:cNvSpPr/>
          <p:nvPr/>
        </p:nvSpPr>
        <p:spPr>
          <a:xfrm>
            <a:off x="5724525" y="1876425"/>
            <a:ext cx="228600" cy="452467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Стрелка вниз 35"/>
          <p:cNvSpPr/>
          <p:nvPr/>
        </p:nvSpPr>
        <p:spPr>
          <a:xfrm>
            <a:off x="5724525" y="3300442"/>
            <a:ext cx="228600" cy="571500"/>
          </a:xfrm>
          <a:prstGeom prst="downArrow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">
            <a:extLst>
              <a:ext uri="{FF2B5EF4-FFF2-40B4-BE49-F238E27FC236}">
                <a16:creationId xmlns:a16="http://schemas.microsoft.com/office/drawing/2014/main" xmlns="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61950" y="-1"/>
            <a:ext cx="1099219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28650"/>
            <a:r>
              <a:rPr lang="ru-RU" sz="2400" b="1" dirty="0" smtClean="0">
                <a:latin typeface="Muller Narrow ExtraBold" pitchFamily="50" charset="-52"/>
              </a:rPr>
              <a:t>Рассмотрение законопроекта на заседании Комиссии по законопроектной    </a:t>
            </a:r>
          </a:p>
          <a:p>
            <a:pPr indent="628650"/>
            <a:r>
              <a:rPr lang="ru-RU" sz="2400" b="1" dirty="0" smtClean="0">
                <a:latin typeface="Muller Narrow ExtraBold" pitchFamily="50" charset="-52"/>
              </a:rPr>
              <a:t>деятельности</a:t>
            </a:r>
            <a:endParaRPr lang="ru-RU" sz="2400" dirty="0" smtClean="0">
              <a:latin typeface="Muller Narrow ExtraBold" pitchFamily="50" charset="-52"/>
            </a:endParaRPr>
          </a:p>
          <a:p>
            <a:pPr algn="ctr"/>
            <a:endParaRPr lang="ru-RU" b="1" dirty="0">
              <a:solidFill>
                <a:srgbClr val="ED7D31"/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9771DE4-C9D2-E44B-BD36-6E885F223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275" y="5795105"/>
            <a:ext cx="590550" cy="619126"/>
          </a:xfrm>
          <a:prstGeom prst="rect">
            <a:avLst/>
          </a:prstGeom>
        </p:spPr>
      </p:pic>
      <p:sp>
        <p:nvSpPr>
          <p:cNvPr id="23" name="Скругленный прямоугольник 22">
            <a:extLst>
              <a:ext uri="{FF2B5EF4-FFF2-40B4-BE49-F238E27FC236}"/>
            </a:extLst>
          </p:cNvPr>
          <p:cNvSpPr/>
          <p:nvPr/>
        </p:nvSpPr>
        <p:spPr>
          <a:xfrm>
            <a:off x="1729405" y="5728010"/>
            <a:ext cx="8625766" cy="94468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Muller Narrow Light" pitchFamily="50" charset="-52"/>
              </a:rPr>
              <a:t>Как правило, заседание комиссии проводится в течение двух-трех недель со дня инициирования</a:t>
            </a:r>
            <a:endParaRPr lang="ru-RU" sz="20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2" name="Скругленный прямоугольник 11">
            <a:extLst>
              <a:ext uri="{FF2B5EF4-FFF2-40B4-BE49-F238E27FC236}"/>
            </a:extLst>
          </p:cNvPr>
          <p:cNvSpPr/>
          <p:nvPr/>
        </p:nvSpPr>
        <p:spPr>
          <a:xfrm>
            <a:off x="1729405" y="904875"/>
            <a:ext cx="8625766" cy="9715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cap="all" dirty="0" smtClean="0">
                <a:solidFill>
                  <a:schemeClr val="tx1"/>
                </a:solidFill>
                <a:latin typeface="Muller Narrow ExtraBold" pitchFamily="50" charset="-52"/>
              </a:rPr>
              <a:t>     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Инициирование проведения заседания Комиссии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3" name="Скругленный прямоугольник 12">
            <a:extLst>
              <a:ext uri="{FF2B5EF4-FFF2-40B4-BE49-F238E27FC236}"/>
            </a:extLst>
          </p:cNvPr>
          <p:cNvSpPr/>
          <p:nvPr/>
        </p:nvSpPr>
        <p:spPr>
          <a:xfrm>
            <a:off x="1729405" y="2328892"/>
            <a:ext cx="8625766" cy="9715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cap="all" dirty="0" smtClean="0">
                <a:solidFill>
                  <a:schemeClr val="tx1"/>
                </a:solidFill>
                <a:latin typeface="Muller Narrow ExtraBold" pitchFamily="50" charset="-52"/>
              </a:rPr>
              <a:t>      </a:t>
            </a: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Назначение даты и времени заседания Комиссии Губернатором Мурманской области или Первым заместителем Губернатора Мурманской области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/>
            </a:extLst>
          </p:cNvPr>
          <p:cNvSpPr/>
          <p:nvPr/>
        </p:nvSpPr>
        <p:spPr>
          <a:xfrm>
            <a:off x="1729405" y="3871942"/>
            <a:ext cx="8625766" cy="97155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Muller Narrow Light" pitchFamily="50" charset="-52"/>
              </a:rPr>
              <a:t>Подготовка заседания Комиссии Министерством юстиции Мурманской области, в том числе информирование членов Комиссии и приглашенных</a:t>
            </a:r>
            <a:endParaRPr lang="ru-RU" sz="2000" cap="all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57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accent6"/>
          </a:solidFill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6787</TotalTime>
  <Words>890</Words>
  <Application>Microsoft Office PowerPoint</Application>
  <PresentationFormat>Произвольный</PresentationFormat>
  <Paragraphs>141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Саврасова</cp:lastModifiedBy>
  <cp:revision>566</cp:revision>
  <cp:lastPrinted>2020-02-21T11:20:26Z</cp:lastPrinted>
  <dcterms:created xsi:type="dcterms:W3CDTF">2019-09-18T12:34:40Z</dcterms:created>
  <dcterms:modified xsi:type="dcterms:W3CDTF">2021-07-15T06:56:23Z</dcterms:modified>
</cp:coreProperties>
</file>